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36"/>
  </p:notesMasterIdLst>
  <p:sldIdLst>
    <p:sldId id="256" r:id="rId2"/>
    <p:sldId id="263" r:id="rId3"/>
    <p:sldId id="275" r:id="rId4"/>
    <p:sldId id="274" r:id="rId5"/>
    <p:sldId id="261" r:id="rId6"/>
    <p:sldId id="262" r:id="rId7"/>
    <p:sldId id="297" r:id="rId8"/>
    <p:sldId id="308" r:id="rId9"/>
    <p:sldId id="271" r:id="rId10"/>
    <p:sldId id="281" r:id="rId11"/>
    <p:sldId id="282" r:id="rId12"/>
    <p:sldId id="272" r:id="rId13"/>
    <p:sldId id="265" r:id="rId14"/>
    <p:sldId id="309" r:id="rId15"/>
    <p:sldId id="301" r:id="rId16"/>
    <p:sldId id="304" r:id="rId17"/>
    <p:sldId id="305" r:id="rId18"/>
    <p:sldId id="302" r:id="rId19"/>
    <p:sldId id="303" r:id="rId20"/>
    <p:sldId id="273" r:id="rId21"/>
    <p:sldId id="277" r:id="rId22"/>
    <p:sldId id="286" r:id="rId23"/>
    <p:sldId id="290" r:id="rId24"/>
    <p:sldId id="291" r:id="rId25"/>
    <p:sldId id="288" r:id="rId26"/>
    <p:sldId id="289" r:id="rId27"/>
    <p:sldId id="292" r:id="rId28"/>
    <p:sldId id="293" r:id="rId29"/>
    <p:sldId id="296" r:id="rId30"/>
    <p:sldId id="294" r:id="rId31"/>
    <p:sldId id="284" r:id="rId32"/>
    <p:sldId id="295" r:id="rId33"/>
    <p:sldId id="306" r:id="rId34"/>
    <p:sldId id="260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1584" y="-1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10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1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mtClean="0"/>
                      <a:t>5,3%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отношения!$A$24:$A$35</c:f>
              <c:strCache>
                <c:ptCount val="12"/>
                <c:pt idx="0">
                  <c:v>Научная деятельность, аспирантура</c:v>
                </c:pt>
                <c:pt idx="1">
                  <c:v>Обучение на более высоком уровне (ВУЗ, магистратура)</c:v>
                </c:pt>
                <c:pt idx="2">
                  <c:v>Повышение в должности  (стать руководителем - завучем, директором)</c:v>
                </c:pt>
                <c:pt idx="3">
                  <c:v>Включение в кадровый управленческий резерв</c:v>
                </c:pt>
                <c:pt idx="4">
                  <c:v>Повышение профессионального мастерства в осуществляемой деятельности</c:v>
                </c:pt>
                <c:pt idx="5">
                  <c:v>Реализация собственных педагогических проектов, методик</c:v>
                </c:pt>
                <c:pt idx="6">
                  <c:v>Расширение круга профессионального общения</c:v>
                </c:pt>
                <c:pt idx="7">
                  <c:v>Сочетание педагогической деятельности с участием в общественной  деятельности города, района</c:v>
                </c:pt>
                <c:pt idx="8">
                  <c:v>Смена места работы, оставаясь в профессии</c:v>
                </c:pt>
                <c:pt idx="9">
                  <c:v>Освоение новых видов деятельности, напрямую не связанных с профессией</c:v>
                </c:pt>
                <c:pt idx="10">
                  <c:v>Особых планов нет</c:v>
                </c:pt>
                <c:pt idx="11">
                  <c:v>Уход из профессии</c:v>
                </c:pt>
              </c:strCache>
            </c:strRef>
          </c:cat>
          <c:val>
            <c:numRef>
              <c:f>отношения!$B$24:$B$35</c:f>
              <c:numCache>
                <c:formatCode>General</c:formatCode>
                <c:ptCount val="12"/>
                <c:pt idx="0">
                  <c:v>12.2</c:v>
                </c:pt>
                <c:pt idx="1">
                  <c:v>26.5</c:v>
                </c:pt>
                <c:pt idx="2">
                  <c:v>6.8</c:v>
                </c:pt>
                <c:pt idx="3">
                  <c:v>2.6</c:v>
                </c:pt>
                <c:pt idx="4">
                  <c:v>62.3</c:v>
                </c:pt>
                <c:pt idx="5">
                  <c:v>41.3</c:v>
                </c:pt>
                <c:pt idx="6">
                  <c:v>23.6</c:v>
                </c:pt>
                <c:pt idx="7">
                  <c:v>6.7</c:v>
                </c:pt>
                <c:pt idx="8">
                  <c:v>10.8</c:v>
                </c:pt>
                <c:pt idx="9">
                  <c:v>19.7</c:v>
                </c:pt>
                <c:pt idx="10">
                  <c:v>6.8</c:v>
                </c:pt>
                <c:pt idx="11">
                  <c:v>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116608"/>
        <c:axId val="82118144"/>
      </c:barChart>
      <c:catAx>
        <c:axId val="821166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00"/>
            </a:pPr>
            <a:endParaRPr lang="ru-RU"/>
          </a:p>
        </c:txPr>
        <c:crossAx val="82118144"/>
        <c:crosses val="autoZero"/>
        <c:auto val="1"/>
        <c:lblAlgn val="ctr"/>
        <c:lblOffset val="100"/>
        <c:noMultiLvlLbl val="0"/>
      </c:catAx>
      <c:valAx>
        <c:axId val="8211814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821166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49140-90F8-4B7A-B6EF-CA5D61AEAD1A}" type="datetimeFigureOut">
              <a:rPr lang="ru-RU" smtClean="0"/>
              <a:pPr/>
              <a:t>19.07.2017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257101-A7D0-4674-90F2-B7B63562B7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95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57101-A7D0-4674-90F2-B7B63562B721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735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5EDA42-E1E3-4721-870C-B2204562F4B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861731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316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478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3746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788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9322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016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668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977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8718D-48D5-4AA9-9C6C-5B55D8CF5F8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3589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333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849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149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191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131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728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414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537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971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36724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Модель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сопровождения профессионального роста молодого педагога: пространство 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возможностей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2120" y="4365104"/>
            <a:ext cx="3200400" cy="1032520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Матвеева Т.Е., заместитель директора ИМЦ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 В.О.района </a:t>
            </a:r>
            <a:r>
              <a:rPr lang="ru-RU" sz="2000" b="1" dirty="0" err="1" smtClean="0">
                <a:solidFill>
                  <a:srgbClr val="002060"/>
                </a:solidFill>
              </a:rPr>
              <a:t>С-Пб</a:t>
            </a:r>
            <a:r>
              <a:rPr lang="ru-RU" sz="2000" b="1" dirty="0" smtClean="0">
                <a:solidFill>
                  <a:srgbClr val="002060"/>
                </a:solidFill>
              </a:rPr>
              <a:t>, к.п.н. 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23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323528" y="3356992"/>
            <a:ext cx="61206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38538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Соглашения о сотрудничестве  </a:t>
            </a:r>
            <a:b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ИМЦ Василеостровского района </a:t>
            </a:r>
            <a:b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b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Колледжа №1 имени Н.А.Некрасова</a:t>
            </a:r>
            <a:b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Фонда поддержки образования «гимназический союз России»</a:t>
            </a:r>
            <a:b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СПб ИТМО </a:t>
            </a:r>
            <a:b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619672" y="260648"/>
            <a:ext cx="6264696" cy="914400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МОДЕЛЬ ИНТЕГРАЦИИ – часть 2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11760" y="1844824"/>
            <a:ext cx="4392488" cy="1008112"/>
          </a:xfrm>
          <a:prstGeom prst="roundRect">
            <a:avLst/>
          </a:prstGeom>
          <a:solidFill>
            <a:srgbClr val="00B0F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283968" y="1196752"/>
            <a:ext cx="484632" cy="576064"/>
          </a:xfrm>
          <a:prstGeom prst="downArrow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11760" y="3284984"/>
            <a:ext cx="4392488" cy="1008112"/>
          </a:xfrm>
          <a:prstGeom prst="roundRect">
            <a:avLst/>
          </a:prstGeom>
          <a:solidFill>
            <a:schemeClr val="accent1">
              <a:lumMod val="40000"/>
              <a:lumOff val="6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программа интеграции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4283968" y="2852936"/>
            <a:ext cx="484632" cy="432048"/>
          </a:xfrm>
          <a:prstGeom prst="downArrow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Объект 2"/>
          <p:cNvSpPr>
            <a:spLocks noGrp="1"/>
          </p:cNvSpPr>
          <p:nvPr>
            <p:ph idx="1"/>
          </p:nvPr>
        </p:nvSpPr>
        <p:spPr>
          <a:xfrm>
            <a:off x="179512" y="188913"/>
            <a:ext cx="8775576" cy="5943600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alt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alt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ель Программы интеграции</a:t>
            </a:r>
            <a:r>
              <a:rPr lang="ru-RU" alt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создать условия для адаптации и самоидентификации молодых педагогов в профессии</a:t>
            </a:r>
          </a:p>
          <a:p>
            <a:pPr>
              <a:buNone/>
              <a:defRPr/>
            </a:pPr>
            <a:r>
              <a:rPr lang="ru-RU" alt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Программы</a:t>
            </a:r>
            <a:r>
              <a:rPr lang="ru-RU" alt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defRPr/>
            </a:pPr>
            <a:r>
              <a:rPr lang="ru-RU" alt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</a:t>
            </a:r>
            <a:r>
              <a:rPr lang="ru-RU" alt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для формирования </a:t>
            </a:r>
            <a:r>
              <a:rPr lang="ru-RU" alt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 компетентности молодого </a:t>
            </a:r>
            <a:r>
              <a:rPr lang="ru-RU" alt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 системно и без отрыва от производства;</a:t>
            </a:r>
          </a:p>
          <a:p>
            <a:pPr>
              <a:defRPr/>
            </a:pPr>
            <a:r>
              <a:rPr lang="ru-RU" alt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</a:t>
            </a:r>
            <a:r>
              <a:rPr lang="ru-RU" alt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для личностного роста молодого педагога</a:t>
            </a:r>
            <a:r>
              <a:rPr lang="ru-RU" alt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defRPr/>
            </a:pPr>
            <a:r>
              <a:rPr lang="ru-RU" alt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профессиональное сообщество молодых учителей;</a:t>
            </a:r>
          </a:p>
          <a:p>
            <a:pPr>
              <a:defRPr/>
            </a:pPr>
            <a:r>
              <a:rPr lang="ru-RU" alt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</a:t>
            </a:r>
            <a:r>
              <a:rPr lang="ru-RU" alt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приход выпускников педагогических вузов </a:t>
            </a:r>
            <a:r>
              <a:rPr lang="ru-RU" alt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колледжей в школы</a:t>
            </a:r>
            <a:endParaRPr lang="ru-RU" alt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altLang="ru-RU" sz="2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29600" cy="1139825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Проект «</a:t>
            </a:r>
            <a:r>
              <a:rPr lang="ru-RU" sz="3600" b="1" dirty="0">
                <a:solidFill>
                  <a:srgbClr val="0070C0"/>
                </a:solidFill>
              </a:rPr>
              <a:t>Молодой учитель в пространстве возможностей</a:t>
            </a:r>
            <a:r>
              <a:rPr lang="ru-RU" sz="3600" b="1" dirty="0" smtClean="0">
                <a:solidFill>
                  <a:srgbClr val="0070C0"/>
                </a:solidFill>
              </a:rPr>
              <a:t>» </a:t>
            </a:r>
            <a:r>
              <a:rPr lang="ru-RU" sz="3600" b="1" dirty="0" smtClean="0">
                <a:solidFill>
                  <a:srgbClr val="0070C0"/>
                </a:solidFill>
              </a:rPr>
              <a:t>– </a:t>
            </a:r>
            <a:r>
              <a:rPr lang="ru-RU" sz="3600" b="1" dirty="0" smtClean="0">
                <a:solidFill>
                  <a:srgbClr val="0070C0"/>
                </a:solidFill>
              </a:rPr>
              <a:t>1 год</a:t>
            </a:r>
            <a:endParaRPr lang="ru-RU" sz="3600" b="1" dirty="0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40073" y="2240868"/>
            <a:ext cx="2735262" cy="1512168"/>
          </a:xfrm>
          <a:prstGeom prst="roundRect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</a:rPr>
              <a:t>КПК «ИНТЕГРАЛ»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47864" y="2204864"/>
            <a:ext cx="2519363" cy="1584176"/>
          </a:xfrm>
          <a:prstGeom prst="roundRect">
            <a:avLst/>
          </a:prstGeom>
          <a:solidFill>
            <a:srgbClr val="92D05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</a:rPr>
              <a:t>Социальная поддержка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56176" y="2276872"/>
            <a:ext cx="2664296" cy="1584176"/>
          </a:xfrm>
          <a:prstGeom prst="roundRect">
            <a:avLst/>
          </a:prstGeom>
          <a:solidFill>
            <a:srgbClr val="FFC00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</a:rPr>
              <a:t>Общественная активность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</a:rPr>
              <a:t>в АМП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7235825" y="1773238"/>
            <a:ext cx="485775" cy="5036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427538" y="1773238"/>
            <a:ext cx="484187" cy="4316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1907704" y="1700808"/>
            <a:ext cx="484187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91680" y="4509120"/>
            <a:ext cx="5760640" cy="720080"/>
          </a:xfrm>
          <a:prstGeom prst="roundRect">
            <a:avLst/>
          </a:prstGeom>
          <a:solidFill>
            <a:srgbClr val="00B0F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 smtClean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70C0"/>
                </a:solidFill>
              </a:rPr>
              <a:t>ПОРТФОЛИО  для  аттестации   </a:t>
            </a:r>
            <a:endParaRPr lang="ru-RU" sz="2800" b="1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4355976" y="3861048"/>
            <a:ext cx="484187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2195736" y="3861048"/>
            <a:ext cx="484187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6516216" y="3933056"/>
            <a:ext cx="484187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554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Impact" pitchFamily="34" charset="0"/>
              </a:rPr>
              <a:t>матрица     </a:t>
            </a:r>
            <a:r>
              <a:rPr lang="ru-RU" sz="2800" b="1" dirty="0" smtClean="0">
                <a:solidFill>
                  <a:srgbClr val="C00000"/>
                </a:solidFill>
                <a:latin typeface="Impact" pitchFamily="34" charset="0"/>
              </a:rPr>
              <a:t>    «  </a:t>
            </a:r>
            <a:r>
              <a:rPr lang="ru-RU" sz="4800" b="1" dirty="0" smtClean="0">
                <a:solidFill>
                  <a:srgbClr val="C00000"/>
                </a:solidFill>
                <a:latin typeface="Impact" pitchFamily="34" charset="0"/>
              </a:rPr>
              <a:t>ИНТЕГРАЛ </a:t>
            </a:r>
            <a:r>
              <a:rPr lang="ru-RU" sz="2800" b="1" dirty="0" smtClean="0">
                <a:solidFill>
                  <a:srgbClr val="C00000"/>
                </a:solidFill>
                <a:latin typeface="Impact" pitchFamily="34" charset="0"/>
              </a:rPr>
              <a:t> «</a:t>
            </a:r>
            <a:endParaRPr lang="ru-RU" sz="2800" b="1" dirty="0">
              <a:solidFill>
                <a:srgbClr val="C00000"/>
              </a:solidFill>
              <a:latin typeface="Impact" pitchFamily="34" charset="0"/>
            </a:endParaRPr>
          </a:p>
        </p:txBody>
      </p:sp>
      <p:pic>
        <p:nvPicPr>
          <p:cNvPr id="4" name="Содержимое 3" descr="скачанные файл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0984" y="1676008"/>
            <a:ext cx="6984776" cy="5065359"/>
          </a:xfrm>
        </p:spPr>
      </p:pic>
      <p:sp>
        <p:nvSpPr>
          <p:cNvPr id="6" name="TextBox 5"/>
          <p:cNvSpPr txBox="1"/>
          <p:nvPr/>
        </p:nvSpPr>
        <p:spPr>
          <a:xfrm>
            <a:off x="1928794" y="2786058"/>
            <a:ext cx="7383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C00000"/>
                </a:solidFill>
                <a:latin typeface="Impact" pitchFamily="34" charset="0"/>
              </a:rPr>
              <a:t>И</a:t>
            </a:r>
            <a:endParaRPr lang="ru-RU" sz="6600" dirty="0"/>
          </a:p>
        </p:txBody>
      </p:sp>
      <p:sp>
        <p:nvSpPr>
          <p:cNvPr id="7" name="TextBox 6"/>
          <p:cNvSpPr txBox="1"/>
          <p:nvPr/>
        </p:nvSpPr>
        <p:spPr>
          <a:xfrm>
            <a:off x="2357422" y="4000504"/>
            <a:ext cx="7383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C00000"/>
                </a:solidFill>
                <a:latin typeface="Impact" pitchFamily="34" charset="0"/>
              </a:rPr>
              <a:t>Е</a:t>
            </a:r>
            <a:endParaRPr lang="ru-RU" sz="6600" dirty="0"/>
          </a:p>
        </p:txBody>
      </p:sp>
      <p:sp>
        <p:nvSpPr>
          <p:cNvPr id="8" name="TextBox 7"/>
          <p:cNvSpPr txBox="1"/>
          <p:nvPr/>
        </p:nvSpPr>
        <p:spPr>
          <a:xfrm>
            <a:off x="5357818" y="5214950"/>
            <a:ext cx="7383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C00000"/>
                </a:solidFill>
                <a:latin typeface="Impact" pitchFamily="34" charset="0"/>
              </a:rPr>
              <a:t>Л</a:t>
            </a:r>
            <a:endParaRPr lang="ru-RU" sz="6600" dirty="0"/>
          </a:p>
        </p:txBody>
      </p:sp>
      <p:sp>
        <p:nvSpPr>
          <p:cNvPr id="9" name="TextBox 8"/>
          <p:cNvSpPr txBox="1"/>
          <p:nvPr/>
        </p:nvSpPr>
        <p:spPr>
          <a:xfrm>
            <a:off x="1857356" y="5072074"/>
            <a:ext cx="7383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C00000"/>
                </a:solidFill>
                <a:latin typeface="Impact" pitchFamily="34" charset="0"/>
              </a:rPr>
              <a:t>А</a:t>
            </a:r>
            <a:endParaRPr lang="ru-RU" sz="6600" dirty="0"/>
          </a:p>
        </p:txBody>
      </p:sp>
      <p:sp>
        <p:nvSpPr>
          <p:cNvPr id="10" name="TextBox 9"/>
          <p:cNvSpPr txBox="1"/>
          <p:nvPr/>
        </p:nvSpPr>
        <p:spPr>
          <a:xfrm>
            <a:off x="4000496" y="4000504"/>
            <a:ext cx="7383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C00000"/>
                </a:solidFill>
                <a:latin typeface="Impact" pitchFamily="34" charset="0"/>
              </a:rPr>
              <a:t>Г</a:t>
            </a:r>
            <a:endParaRPr lang="ru-RU" sz="6600" dirty="0"/>
          </a:p>
        </p:txBody>
      </p:sp>
      <p:sp>
        <p:nvSpPr>
          <p:cNvPr id="11" name="TextBox 10"/>
          <p:cNvSpPr txBox="1"/>
          <p:nvPr/>
        </p:nvSpPr>
        <p:spPr>
          <a:xfrm>
            <a:off x="4143372" y="2714620"/>
            <a:ext cx="7383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C00000"/>
                </a:solidFill>
                <a:latin typeface="Impact" pitchFamily="34" charset="0"/>
              </a:rPr>
              <a:t>Н</a:t>
            </a:r>
            <a:endParaRPr lang="ru-RU" sz="6600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29322" y="2571744"/>
            <a:ext cx="7383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C00000"/>
                </a:solidFill>
                <a:latin typeface="Impact" pitchFamily="34" charset="0"/>
              </a:rPr>
              <a:t>Т</a:t>
            </a:r>
            <a:endParaRPr lang="ru-RU" sz="6600" dirty="0"/>
          </a:p>
        </p:txBody>
      </p:sp>
      <p:sp>
        <p:nvSpPr>
          <p:cNvPr id="14" name="TextBox 13"/>
          <p:cNvSpPr txBox="1"/>
          <p:nvPr/>
        </p:nvSpPr>
        <p:spPr>
          <a:xfrm>
            <a:off x="5715008" y="3857628"/>
            <a:ext cx="7383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C00000"/>
                </a:solidFill>
                <a:latin typeface="Impact" pitchFamily="34" charset="0"/>
              </a:rPr>
              <a:t>Р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320037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Диаграмма 4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610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чем ВЫ видите свои перспективы на  ближайшие три года…(%)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285860"/>
          <a:ext cx="8472518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608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43971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+mn-lt"/>
              </a:rPr>
              <a:t>Матрица «ИНТЕГРАЛ» </a:t>
            </a:r>
            <a:endParaRPr lang="ru-RU" sz="3200" b="1" dirty="0"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4008753"/>
              </p:ext>
            </p:extLst>
          </p:nvPr>
        </p:nvGraphicFramePr>
        <p:xfrm>
          <a:off x="0" y="908720"/>
          <a:ext cx="9144000" cy="5818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871"/>
                <a:gridCol w="296129"/>
                <a:gridCol w="4572000"/>
              </a:tblGrid>
              <a:tr h="42804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8 проблем</a:t>
                      </a:r>
                      <a:endParaRPr lang="ru-RU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2400" dirty="0" smtClean="0"/>
                        <a:t>8 решений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650613"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rgbClr val="C00000"/>
                          </a:solidFill>
                        </a:rPr>
                        <a:t>И</a:t>
                      </a:r>
                      <a:r>
                        <a:rPr lang="ru-RU" sz="2800" b="0" dirty="0" smtClean="0">
                          <a:solidFill>
                            <a:srgbClr val="C00000"/>
                          </a:solidFill>
                        </a:rPr>
                        <a:t>дентификация</a:t>
                      </a:r>
                      <a:endParaRPr lang="ru-RU" sz="2800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rgbClr val="C00000"/>
                          </a:solidFill>
                        </a:rPr>
                        <a:t>И</a:t>
                      </a:r>
                      <a:r>
                        <a:rPr lang="ru-RU" sz="2800" b="0" dirty="0" smtClean="0">
                          <a:solidFill>
                            <a:srgbClr val="C00000"/>
                          </a:solidFill>
                        </a:rPr>
                        <a:t>нтерес//</a:t>
                      </a:r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И</a:t>
                      </a:r>
                      <a:r>
                        <a:rPr lang="ru-RU" sz="2800" b="0" dirty="0" smtClean="0">
                          <a:solidFill>
                            <a:srgbClr val="C00000"/>
                          </a:solidFill>
                        </a:rPr>
                        <a:t>нтерпретация</a:t>
                      </a:r>
                      <a:endParaRPr lang="ru-RU" sz="2800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800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992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smtClean="0">
                          <a:solidFill>
                            <a:srgbClr val="C00000"/>
                          </a:solidFill>
                        </a:rPr>
                        <a:t>Н</a:t>
                      </a:r>
                      <a:r>
                        <a:rPr lang="ru-RU" sz="2800" b="0" dirty="0" smtClean="0">
                          <a:solidFill>
                            <a:srgbClr val="C00000"/>
                          </a:solidFill>
                        </a:rPr>
                        <a:t>екомпетентность</a:t>
                      </a:r>
                      <a:endParaRPr lang="ru-RU" sz="2800" b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smtClean="0">
                          <a:solidFill>
                            <a:srgbClr val="C00000"/>
                          </a:solidFill>
                        </a:rPr>
                        <a:t>Н</a:t>
                      </a:r>
                      <a:r>
                        <a:rPr lang="ru-RU" sz="2800" b="0" dirty="0" smtClean="0">
                          <a:solidFill>
                            <a:srgbClr val="C00000"/>
                          </a:solidFill>
                        </a:rPr>
                        <a:t>аставничество</a:t>
                      </a:r>
                      <a:endParaRPr lang="ru-RU" sz="28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0" dirty="0"/>
                    </a:p>
                  </a:txBody>
                  <a:tcPr/>
                </a:tc>
              </a:tr>
              <a:tr h="599263"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rgbClr val="C00000"/>
                          </a:solidFill>
                        </a:rPr>
                        <a:t>Т</a:t>
                      </a:r>
                      <a:r>
                        <a:rPr lang="ru-RU" sz="2800" b="0" dirty="0" smtClean="0">
                          <a:solidFill>
                            <a:srgbClr val="C00000"/>
                          </a:solidFill>
                        </a:rPr>
                        <a:t>ехники</a:t>
                      </a:r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sz="2400" b="0" dirty="0" smtClean="0">
                          <a:solidFill>
                            <a:srgbClr val="C00000"/>
                          </a:solidFill>
                        </a:rPr>
                        <a:t>преподавания</a:t>
                      </a:r>
                      <a:endParaRPr lang="ru-RU" sz="2400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rgbClr val="C00000"/>
                          </a:solidFill>
                        </a:rPr>
                        <a:t>Т</a:t>
                      </a:r>
                      <a:r>
                        <a:rPr lang="ru-RU" sz="2800" b="0" dirty="0" smtClean="0">
                          <a:solidFill>
                            <a:srgbClr val="C00000"/>
                          </a:solidFill>
                        </a:rPr>
                        <a:t>ворчество</a:t>
                      </a:r>
                      <a:endParaRPr lang="ru-RU" sz="2800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800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99263">
                <a:tc gridSpan="3"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C00000"/>
                          </a:solidFill>
                        </a:rPr>
                        <a:t>Е </a:t>
                      </a:r>
                      <a:r>
                        <a:rPr lang="ru-RU" sz="2800" b="1" dirty="0" err="1" smtClean="0">
                          <a:solidFill>
                            <a:srgbClr val="C00000"/>
                          </a:solidFill>
                        </a:rPr>
                        <a:t>д</a:t>
                      </a:r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 и </a:t>
                      </a:r>
                      <a:r>
                        <a:rPr lang="ru-RU" sz="2800" b="1" dirty="0" err="1" smtClean="0">
                          <a:solidFill>
                            <a:srgbClr val="C00000"/>
                          </a:solidFill>
                        </a:rPr>
                        <a:t>н</a:t>
                      </a:r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 о м </a:t>
                      </a:r>
                      <a:r>
                        <a:rPr lang="ru-RU" sz="2800" b="1" dirty="0" err="1" smtClean="0">
                          <a:solidFill>
                            <a:srgbClr val="C00000"/>
                          </a:solidFill>
                        </a:rPr>
                        <a:t>ы</a:t>
                      </a:r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 с л и е</a:t>
                      </a:r>
                      <a:endParaRPr lang="ru-RU" sz="3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400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99263">
                <a:tc gridSpan="2"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rgbClr val="C00000"/>
                          </a:solidFill>
                        </a:rPr>
                        <a:t>Г</a:t>
                      </a:r>
                      <a:r>
                        <a:rPr lang="ru-RU" sz="2800" b="0" dirty="0" smtClean="0">
                          <a:solidFill>
                            <a:srgbClr val="C00000"/>
                          </a:solidFill>
                        </a:rPr>
                        <a:t>оризонты</a:t>
                      </a:r>
                      <a:r>
                        <a:rPr lang="ru-RU" sz="36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sz="2800" b="0" dirty="0" smtClean="0">
                          <a:solidFill>
                            <a:srgbClr val="C00000"/>
                          </a:solidFill>
                        </a:rPr>
                        <a:t>развития</a:t>
                      </a:r>
                      <a:endParaRPr lang="ru-RU" sz="2800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rgbClr val="C00000"/>
                          </a:solidFill>
                        </a:rPr>
                        <a:t>Г</a:t>
                      </a:r>
                      <a:r>
                        <a:rPr lang="ru-RU" sz="2800" b="0" dirty="0" smtClean="0">
                          <a:solidFill>
                            <a:srgbClr val="C00000"/>
                          </a:solidFill>
                        </a:rPr>
                        <a:t>ражданская</a:t>
                      </a:r>
                      <a:r>
                        <a:rPr lang="ru-RU" sz="36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sz="2400" b="0" dirty="0" smtClean="0">
                          <a:solidFill>
                            <a:srgbClr val="C00000"/>
                          </a:solidFill>
                        </a:rPr>
                        <a:t>активность</a:t>
                      </a:r>
                      <a:endParaRPr lang="ru-RU" sz="2400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99263">
                <a:tc gridSpan="2"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rgbClr val="C00000"/>
                          </a:solidFill>
                        </a:rPr>
                        <a:t>Р</a:t>
                      </a:r>
                      <a:r>
                        <a:rPr lang="ru-RU" sz="2800" b="0" dirty="0" smtClean="0">
                          <a:solidFill>
                            <a:srgbClr val="C00000"/>
                          </a:solidFill>
                        </a:rPr>
                        <a:t>одительское </a:t>
                      </a:r>
                      <a:r>
                        <a:rPr lang="ru-RU" sz="2400" b="0" dirty="0" smtClean="0">
                          <a:solidFill>
                            <a:srgbClr val="C00000"/>
                          </a:solidFill>
                        </a:rPr>
                        <a:t>недоверие</a:t>
                      </a:r>
                      <a:endParaRPr lang="ru-RU" sz="2400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rgbClr val="C00000"/>
                          </a:solidFill>
                        </a:rPr>
                        <a:t>Р</a:t>
                      </a:r>
                      <a:r>
                        <a:rPr lang="ru-RU" sz="2800" b="0" dirty="0" smtClean="0">
                          <a:solidFill>
                            <a:srgbClr val="C00000"/>
                          </a:solidFill>
                        </a:rPr>
                        <a:t>олевые</a:t>
                      </a:r>
                      <a:r>
                        <a:rPr lang="ru-RU" sz="36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sz="2800" b="0" dirty="0" smtClean="0">
                          <a:solidFill>
                            <a:srgbClr val="C00000"/>
                          </a:solidFill>
                        </a:rPr>
                        <a:t>ожидания</a:t>
                      </a:r>
                      <a:endParaRPr lang="ru-RU" sz="2800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99263">
                <a:tc gridSpan="2"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r>
                        <a:rPr lang="ru-RU" sz="2800" b="0" dirty="0" smtClean="0">
                          <a:solidFill>
                            <a:srgbClr val="C00000"/>
                          </a:solidFill>
                        </a:rPr>
                        <a:t>даптация</a:t>
                      </a:r>
                      <a:endParaRPr lang="ru-RU" sz="2800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r>
                        <a:rPr lang="ru-RU" sz="2000" b="0" dirty="0" smtClean="0">
                          <a:solidFill>
                            <a:srgbClr val="C00000"/>
                          </a:solidFill>
                        </a:rPr>
                        <a:t>дминистративная поддержка</a:t>
                      </a:r>
                      <a:endParaRPr lang="ru-RU" sz="2000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870382">
                <a:tc gridSpan="2"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rgbClr val="C00000"/>
                          </a:solidFill>
                        </a:rPr>
                        <a:t>Л</a:t>
                      </a:r>
                      <a:r>
                        <a:rPr lang="ru-RU" sz="2800" b="0" dirty="0" smtClean="0">
                          <a:solidFill>
                            <a:srgbClr val="C00000"/>
                          </a:solidFill>
                        </a:rPr>
                        <a:t>ичностная незрелость</a:t>
                      </a:r>
                      <a:endParaRPr lang="ru-RU" sz="2800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rgbClr val="C00000"/>
                          </a:solidFill>
                        </a:rPr>
                        <a:t>Л</a:t>
                      </a:r>
                      <a:r>
                        <a:rPr lang="ru-RU" sz="2800" b="0" dirty="0" smtClean="0">
                          <a:solidFill>
                            <a:srgbClr val="C00000"/>
                          </a:solidFill>
                        </a:rPr>
                        <a:t>идерство</a:t>
                      </a:r>
                      <a:endParaRPr lang="ru-RU" sz="2800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738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Почему «ИНТЕГРАЛ»  </a:t>
            </a:r>
            <a:r>
              <a:rPr lang="ru-RU" b="1" dirty="0" smtClean="0">
                <a:solidFill>
                  <a:srgbClr val="C00000"/>
                </a:solidFill>
              </a:rPr>
              <a:t>∫  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757742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dirty="0" smtClean="0"/>
              <a:t>Потому что </a:t>
            </a:r>
            <a:r>
              <a:rPr lang="ru-RU" sz="2400" b="1" dirty="0" smtClean="0"/>
              <a:t>Интеграл в контексте </a:t>
            </a:r>
            <a:r>
              <a:rPr lang="ru-RU" sz="2400" dirty="0" smtClean="0"/>
              <a:t> гуманитарных практик, </a:t>
            </a:r>
            <a:r>
              <a:rPr lang="ru-RU" sz="2400" b="1" dirty="0" smtClean="0"/>
              <a:t>УПРОЩЕННО, </a:t>
            </a:r>
            <a:r>
              <a:rPr lang="ru-RU" sz="2400" dirty="0" smtClean="0"/>
              <a:t>можно представить себе как аналог суммы для некоторого числа  малых слагаемых.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В нашем случае -  это малые образовательные модули, которые в сумме ( накоплении)   дают полноценную, объемную  картину «двойной адаптации» </a:t>
            </a:r>
            <a:r>
              <a:rPr lang="ru-RU" sz="2400" b="1" dirty="0" smtClean="0">
                <a:solidFill>
                  <a:srgbClr val="C00000"/>
                </a:solidFill>
              </a:rPr>
              <a:t>∫∫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http://belmathematics.by/images/teorija/3-postroenie-sechenij/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500174"/>
            <a:ext cx="185738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tu.sernam.ru/archive/arch.php?path=../htm/book_msh/files.book&amp;file=msh_206.files/image1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3786190"/>
            <a:ext cx="1933578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lash анимация Сечение пирамиды Сечение куб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3929066"/>
            <a:ext cx="16573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-possible.info/images/articles/escher_printgallery/escher_grid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1415642"/>
            <a:ext cx="14954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4907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/>
          <p:cNvSpPr>
            <a:spLocks noGrp="1"/>
          </p:cNvSpPr>
          <p:nvPr>
            <p:ph type="ctrTitle"/>
          </p:nvPr>
        </p:nvSpPr>
        <p:spPr>
          <a:xfrm>
            <a:off x="684213" y="2205038"/>
            <a:ext cx="7772400" cy="331152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ИМЦ –  региональная опытно-экспериментальная площадка по теме 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«Создание вариативной модели интеграции молодых педагогов в профессию»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7171" name="Picture 4" descr="strelka_vo_panorama_01"/>
          <p:cNvPicPr>
            <a:picLocks noChangeAspect="1" noChangeArrowheads="1"/>
          </p:cNvPicPr>
          <p:nvPr/>
        </p:nvPicPr>
        <p:blipFill>
          <a:blip r:embed="rId2" cstate="print"/>
          <a:srcRect t="22968" b="26501"/>
          <a:stretch>
            <a:fillRect/>
          </a:stretch>
        </p:blipFill>
        <p:spPr bwMode="auto">
          <a:xfrm>
            <a:off x="0" y="5732463"/>
            <a:ext cx="9144000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Рисунок 1" descr="&amp;TScy;&amp;Pcy;&amp;Kcy;&amp;S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32656"/>
            <a:ext cx="284003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619672" y="260648"/>
            <a:ext cx="6264696" cy="914400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МОДЕЛЬ ИНТЕГРАЦИИ - часть 3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27984" y="2204864"/>
            <a:ext cx="3960440" cy="792088"/>
          </a:xfrm>
          <a:prstGeom prst="roundRect">
            <a:avLst/>
          </a:prstGeom>
          <a:solidFill>
            <a:srgbClr val="7030A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6588224" y="1196752"/>
            <a:ext cx="484632" cy="1008112"/>
          </a:xfrm>
          <a:prstGeom prst="downArrow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059832" y="3573016"/>
            <a:ext cx="4968552" cy="1368152"/>
          </a:xfrm>
          <a:prstGeom prst="roundRect">
            <a:avLst/>
          </a:prstGeom>
          <a:solidFill>
            <a:srgbClr val="FF0000">
              <a:alpha val="1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календарный план  мероприятий по реализации модели (циклограмма)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5724128" y="2924944"/>
            <a:ext cx="484632" cy="648072"/>
          </a:xfrm>
          <a:prstGeom prst="downArrow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51520" y="908720"/>
            <a:ext cx="8496944" cy="4752528"/>
          </a:xfrm>
        </p:spPr>
        <p:txBody>
          <a:bodyPr/>
          <a:lstStyle/>
          <a:p>
            <a:pPr algn="ctr"/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2014 года совместный проект Педагогического колледжа № 1 имени Н.А.Некрасова и ГБУ ДППО ЦПКС «ИМЦ» Василеостровского района</a:t>
            </a:r>
            <a:b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Будущий учитель в пространстве возможностей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(Надежда педагогического сообщества)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Acrobat Document" r:id="rId3" imgW="8019898" imgH="5667146" progId="AcroExch.Document.11">
                  <p:embed/>
                </p:oleObj>
              </mc:Choice>
              <mc:Fallback>
                <p:oleObj name="Acrobat Document" r:id="rId3" imgW="8019898" imgH="5667146" progId="AcroExch.Document.11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G:\ИМЦ ВАСИЛЕОСТРОВСКИЙ РАЙОН\ОЭР  ИМЦ\2015-2016\конф. май 2016\заставка АМ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565" y="188640"/>
            <a:ext cx="8720915" cy="64218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5478416"/>
              </p:ext>
            </p:extLst>
          </p:nvPr>
        </p:nvGraphicFramePr>
        <p:xfrm>
          <a:off x="4260354" y="0"/>
          <a:ext cx="4883646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Acrobat Document" r:id="rId3" imgW="4824000" imgH="6775920" progId="AcroExch.Document.11">
                  <p:embed/>
                </p:oleObj>
              </mc:Choice>
              <mc:Fallback>
                <p:oleObj name="Acrobat Document" r:id="rId3" imgW="4824000" imgH="6775920" progId="AcroExch.Document.11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0354" y="0"/>
                        <a:ext cx="4883646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7610418"/>
              </p:ext>
            </p:extLst>
          </p:nvPr>
        </p:nvGraphicFramePr>
        <p:xfrm>
          <a:off x="0" y="0"/>
          <a:ext cx="5052417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Acrobat Document" r:id="rId5" imgW="5175720" imgH="7023960" progId="AcroExch.Document.11">
                  <p:embed/>
                </p:oleObj>
              </mc:Choice>
              <mc:Fallback>
                <p:oleObj name="Acrobat Document" r:id="rId5" imgW="5175720" imgH="7023960" progId="AcroExch.Document.11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5052417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45416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C:\Documents and Settings\voldemar\Мои документы\Загрузки\Надежда пед. сообщест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4270855" cy="6057106"/>
          </a:xfrm>
          <a:prstGeom prst="rect">
            <a:avLst/>
          </a:prstGeom>
          <a:noFill/>
        </p:spPr>
      </p:pic>
      <p:pic>
        <p:nvPicPr>
          <p:cNvPr id="26626" name="Picture 2" descr="C:\Documents and Settings\voldemar\Мои документы\Загрузки\Проф деятельност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548680"/>
            <a:ext cx="4199348" cy="5876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Рисунок 4" descr="&amp;Fcy;&amp;ocy;&amp;ncy;&amp;dcy; &amp;pcy;&amp;ocy;&amp;dcy;&amp;dcy;&amp;iecy;&amp;rcy;&amp;zhcy;&amp;kcy;&amp;icy; &amp;ocy;&amp;bcy;&amp;rcy;&amp;acy;&amp;zcy;&amp;ocy;&amp;vcy;&amp;acy;&amp;ncy;&amp;i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85750"/>
            <a:ext cx="3781425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Рисунок 1" descr="&amp;TScy;&amp;Pcy;&amp;Kcy;&amp;S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63" y="785813"/>
            <a:ext cx="26035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Box 5"/>
          <p:cNvSpPr txBox="1">
            <a:spLocks noChangeArrowheads="1"/>
          </p:cNvSpPr>
          <p:nvPr/>
        </p:nvSpPr>
        <p:spPr bwMode="auto">
          <a:xfrm>
            <a:off x="2235200" y="2786063"/>
            <a:ext cx="5237163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ВОЗМОЖНОСТИ </a:t>
            </a:r>
          </a:p>
          <a:p>
            <a:r>
              <a:rPr lang="ru-RU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ВИДЕОКОНФЕРЕНЦСВЯЗИ</a:t>
            </a:r>
          </a:p>
          <a:p>
            <a:r>
              <a:rPr lang="ru-RU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распространение опыта</a:t>
            </a:r>
          </a:p>
          <a:p>
            <a:r>
              <a:rPr lang="ru-RU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повышение квалификации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260648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Технология работы с интерактивным ресурсом для дополнительного профессионального образования «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Профстандарт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он-лайн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 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51520" y="1196752"/>
            <a:ext cx="2160240" cy="576064"/>
          </a:xfrm>
          <a:prstGeom prst="roundRect">
            <a:avLst/>
          </a:prstGeom>
          <a:solidFill>
            <a:srgbClr val="FF0000">
              <a:alpha val="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стратегия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19672" y="260648"/>
            <a:ext cx="6264696" cy="504056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МОДЕЛЬ ИНТЕГРАЦИИ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00192" y="1196752"/>
            <a:ext cx="2592288" cy="576064"/>
          </a:xfrm>
          <a:prstGeom prst="roundRect">
            <a:avLst/>
          </a:prstGeom>
          <a:solidFill>
            <a:srgbClr val="7030A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87824" y="1124744"/>
            <a:ext cx="2880320" cy="648072"/>
          </a:xfrm>
          <a:prstGeom prst="roundRect">
            <a:avLst/>
          </a:prstGeom>
          <a:solidFill>
            <a:srgbClr val="00B0F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6876256" y="764704"/>
            <a:ext cx="484632" cy="432048"/>
          </a:xfrm>
          <a:prstGeom prst="downArrow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283968" y="764704"/>
            <a:ext cx="484632" cy="360040"/>
          </a:xfrm>
          <a:prstGeom prst="downArrow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1763688" y="764704"/>
            <a:ext cx="484632" cy="432048"/>
          </a:xfrm>
          <a:prstGeom prst="downArrow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1520" y="1988840"/>
            <a:ext cx="2232248" cy="1800200"/>
          </a:xfrm>
          <a:prstGeom prst="roundRect">
            <a:avLst/>
          </a:prstGeom>
          <a:solidFill>
            <a:srgbClr val="FF0000">
              <a:alpha val="1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аналитика: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запрос работодателей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состав и диагностика контингента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1520" y="4077072"/>
            <a:ext cx="2196752" cy="504056"/>
          </a:xfrm>
          <a:prstGeom prst="roundRect">
            <a:avLst/>
          </a:prstGeom>
          <a:solidFill>
            <a:srgbClr val="FF0000">
              <a:alpha val="1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целеполагание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3528" y="5013176"/>
            <a:ext cx="2160240" cy="1440160"/>
          </a:xfrm>
          <a:prstGeom prst="roundRect">
            <a:avLst/>
          </a:prstGeom>
          <a:solidFill>
            <a:srgbClr val="FF0000">
              <a:alpha val="1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стратегия реализации содержания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 rot="21413273">
            <a:off x="1135428" y="1782057"/>
            <a:ext cx="345956" cy="201627"/>
          </a:xfrm>
          <a:prstGeom prst="downArrow">
            <a:avLst>
              <a:gd name="adj1" fmla="val 1197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21413273">
            <a:off x="1118888" y="3798732"/>
            <a:ext cx="364439" cy="272736"/>
          </a:xfrm>
          <a:prstGeom prst="downArrow">
            <a:avLst>
              <a:gd name="adj1" fmla="val 1197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21413273">
            <a:off x="1191218" y="4588855"/>
            <a:ext cx="296075" cy="420680"/>
          </a:xfrm>
          <a:prstGeom prst="downArrow">
            <a:avLst>
              <a:gd name="adj1" fmla="val 1197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915816" y="2060848"/>
            <a:ext cx="3096344" cy="792088"/>
          </a:xfrm>
          <a:prstGeom prst="roundRect">
            <a:avLst/>
          </a:prstGeom>
          <a:solidFill>
            <a:schemeClr val="accent1">
              <a:lumMod val="40000"/>
              <a:lumOff val="6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программа интеграции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низ 19"/>
          <p:cNvSpPr/>
          <p:nvPr/>
        </p:nvSpPr>
        <p:spPr>
          <a:xfrm rot="21413273">
            <a:off x="4287293" y="1784462"/>
            <a:ext cx="436341" cy="268827"/>
          </a:xfrm>
          <a:prstGeom prst="downArrow">
            <a:avLst>
              <a:gd name="adj1" fmla="val 1197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627784" y="3429000"/>
            <a:ext cx="2304256" cy="1800200"/>
          </a:xfrm>
          <a:prstGeom prst="roundRect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 smtClean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b="1" dirty="0" smtClean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КПК -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программа «ИНТЕГРАЛ»</a:t>
            </a:r>
            <a:endParaRPr lang="ru-RU" sz="2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436096" y="4077072"/>
            <a:ext cx="2232248" cy="1008112"/>
          </a:xfrm>
          <a:prstGeom prst="roundRect">
            <a:avLst/>
          </a:prstGeom>
          <a:solidFill>
            <a:srgbClr val="92D05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социальная </a:t>
            </a:r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поддержка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499992" y="5301208"/>
            <a:ext cx="2232248" cy="1224136"/>
          </a:xfrm>
          <a:prstGeom prst="roundRect">
            <a:avLst/>
          </a:prstGeom>
          <a:solidFill>
            <a:srgbClr val="FFC00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общественная </a:t>
            </a:r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активность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АМП</a:t>
            </a:r>
          </a:p>
        </p:txBody>
      </p:sp>
      <p:sp>
        <p:nvSpPr>
          <p:cNvPr id="25" name="Стрелка вниз 24"/>
          <p:cNvSpPr/>
          <p:nvPr/>
        </p:nvSpPr>
        <p:spPr>
          <a:xfrm>
            <a:off x="5508104" y="2852936"/>
            <a:ext cx="556640" cy="1152128"/>
          </a:xfrm>
          <a:prstGeom prst="downArrow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4860032" y="2852936"/>
            <a:ext cx="504056" cy="2376264"/>
          </a:xfrm>
          <a:prstGeom prst="downArrow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3923928" y="2852936"/>
            <a:ext cx="504056" cy="576064"/>
          </a:xfrm>
          <a:prstGeom prst="downArrow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156176" y="2204864"/>
            <a:ext cx="2808312" cy="1728192"/>
          </a:xfrm>
          <a:prstGeom prst="roundRect">
            <a:avLst/>
          </a:prstGeom>
          <a:solidFill>
            <a:srgbClr val="7030A0">
              <a:alpha val="1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календарный план  мероприятий по реализации модели (циклограмма)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трелка вниз 28"/>
          <p:cNvSpPr/>
          <p:nvPr/>
        </p:nvSpPr>
        <p:spPr>
          <a:xfrm>
            <a:off x="7092280" y="1772816"/>
            <a:ext cx="484632" cy="432048"/>
          </a:xfrm>
          <a:prstGeom prst="downArrow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>
            <a:off x="2483768" y="1268760"/>
            <a:ext cx="36004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>
            <a:off x="5868144" y="1268760"/>
            <a:ext cx="36004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412776"/>
            <a:ext cx="79124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Приглашаем  к сотрудничеству !</a:t>
            </a:r>
          </a:p>
          <a:p>
            <a:pPr algn="ctr"/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ъект 2"/>
          <p:cNvSpPr>
            <a:spLocks noGrp="1"/>
          </p:cNvSpPr>
          <p:nvPr>
            <p:ph idx="1"/>
          </p:nvPr>
        </p:nvSpPr>
        <p:spPr>
          <a:xfrm>
            <a:off x="900113" y="3573016"/>
            <a:ext cx="7200900" cy="2016572"/>
          </a:xfrm>
        </p:spPr>
        <p:txBody>
          <a:bodyPr>
            <a:normAutofit/>
          </a:bodyPr>
          <a:lstStyle/>
          <a:p>
            <a:pPr marL="0" indent="0" algn="just" eaLnBrk="1" hangingPunct="1">
              <a:buFont typeface="Arial" pitchFamily="34" charset="0"/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интеграция в профессию </a:t>
            </a:r>
            <a:r>
              <a:rPr lang="ru-RU" sz="2000" b="1" dirty="0" smtClean="0">
                <a:solidFill>
                  <a:srgbClr val="0070C0"/>
                </a:solidFill>
              </a:rPr>
              <a:t>– результат адаптации и самоидентификации молодого специалиста в профессиональной области</a:t>
            </a:r>
            <a:r>
              <a:rPr lang="ru-RU" sz="2000" b="1" dirty="0" smtClean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980728"/>
            <a:ext cx="2879725" cy="1873250"/>
          </a:xfrm>
          <a:prstGeom prst="rect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</a:rPr>
              <a:t>ПРОБЛЕМА: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</a:rPr>
              <a:t>восполнение педагогического корпуса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60032" y="1052736"/>
            <a:ext cx="3887787" cy="1728788"/>
          </a:xfrm>
          <a:prstGeom prst="round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РЕШЕНИЕ: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интеграция  молодых педагогов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в профессию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3779912" y="1484784"/>
            <a:ext cx="979488" cy="48577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68313" y="404813"/>
            <a:ext cx="8207375" cy="3671887"/>
          </a:xfrm>
          <a:prstGeom prst="roundRect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1187450" y="549275"/>
            <a:ext cx="669766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70C0"/>
                </a:solidFill>
                <a:latin typeface="Calibri" pitchFamily="34" charset="0"/>
              </a:rPr>
              <a:t>интеграция молодых педагогов </a:t>
            </a:r>
          </a:p>
          <a:p>
            <a:pPr algn="ctr"/>
            <a:r>
              <a:rPr lang="ru-RU" sz="3200" b="1">
                <a:solidFill>
                  <a:srgbClr val="0070C0"/>
                </a:solidFill>
                <a:latin typeface="Calibri" pitchFamily="34" charset="0"/>
              </a:rPr>
              <a:t>в профессию</a:t>
            </a:r>
            <a:endParaRPr lang="ru-RU" sz="3200">
              <a:latin typeface="Calibri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87450" y="1700213"/>
            <a:ext cx="2736850" cy="2016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АДАПТАЦИЯ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 в профессии</a:t>
            </a:r>
          </a:p>
        </p:txBody>
      </p:sp>
      <p:sp>
        <p:nvSpPr>
          <p:cNvPr id="8" name="Овал 7"/>
          <p:cNvSpPr/>
          <p:nvPr/>
        </p:nvSpPr>
        <p:spPr>
          <a:xfrm>
            <a:off x="5219700" y="1628775"/>
            <a:ext cx="3146425" cy="2016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САМОИДЕНТИ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ФИКАЦИЯ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с ролью педагога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4140200" y="1989138"/>
            <a:ext cx="979488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лево 10"/>
          <p:cNvSpPr/>
          <p:nvPr/>
        </p:nvSpPr>
        <p:spPr>
          <a:xfrm>
            <a:off x="4067175" y="2852738"/>
            <a:ext cx="977900" cy="4841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52" name="Прямоугольник 8"/>
          <p:cNvSpPr>
            <a:spLocks noChangeArrowheads="1"/>
          </p:cNvSpPr>
          <p:nvPr/>
        </p:nvSpPr>
        <p:spPr bwMode="auto">
          <a:xfrm>
            <a:off x="900113" y="4581525"/>
            <a:ext cx="39592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alibri" pitchFamily="34" charset="0"/>
              </a:rPr>
              <a:t>Профессиональная адаптация-  </a:t>
            </a:r>
            <a:r>
              <a:rPr lang="ru-RU" b="1" dirty="0">
                <a:solidFill>
                  <a:schemeClr val="tx2"/>
                </a:solidFill>
                <a:latin typeface="Calibri" pitchFamily="34" charset="0"/>
              </a:rPr>
              <a:t>процесс освоения профессиональной сферы : профессиональной деятельности (содержание и технологии) и  психолого-педагогических условий</a:t>
            </a:r>
            <a:endParaRPr lang="ru-RU" dirty="0"/>
          </a:p>
        </p:txBody>
      </p:sp>
      <p:sp>
        <p:nvSpPr>
          <p:cNvPr id="6153" name="Прямоугольник 11"/>
          <p:cNvSpPr>
            <a:spLocks noChangeArrowheads="1"/>
          </p:cNvSpPr>
          <p:nvPr/>
        </p:nvSpPr>
        <p:spPr bwMode="auto">
          <a:xfrm>
            <a:off x="5508625" y="4581525"/>
            <a:ext cx="31305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alibri" pitchFamily="34" charset="0"/>
              </a:rPr>
              <a:t>Самоидентификация – </a:t>
            </a:r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процесс соотнесения себя с образом педагога, желание остаться в профессии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trelka_vo_panorama_01"/>
          <p:cNvPicPr>
            <a:picLocks noChangeAspect="1" noChangeArrowheads="1"/>
          </p:cNvPicPr>
          <p:nvPr/>
        </p:nvPicPr>
        <p:blipFill>
          <a:blip r:embed="rId2" cstate="print"/>
          <a:srcRect t="22968" b="26501"/>
          <a:stretch>
            <a:fillRect/>
          </a:stretch>
        </p:blipFill>
        <p:spPr bwMode="auto">
          <a:xfrm>
            <a:off x="0" y="5704666"/>
            <a:ext cx="9144000" cy="115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467544" y="2708920"/>
            <a:ext cx="2232248" cy="2066528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Контингент (ДОО, ООО, студенты)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75656" y="764704"/>
            <a:ext cx="6264696" cy="914400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ВАРИАТИВНОСТЬ МОДЕЛИ ИНТЕГРАЦИИ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868144" y="2780928"/>
            <a:ext cx="3096344" cy="1944216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Профессиональные дефициты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31840" y="2852936"/>
            <a:ext cx="2498576" cy="2016224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Условия реализации (модульность,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дистант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пр.)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6444208" y="1700808"/>
            <a:ext cx="484632" cy="978408"/>
          </a:xfrm>
          <a:prstGeom prst="downArrow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211960" y="1700808"/>
            <a:ext cx="484632" cy="1080120"/>
          </a:xfrm>
          <a:prstGeom prst="downArrow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2051720" y="1700808"/>
            <a:ext cx="484632" cy="978408"/>
          </a:xfrm>
          <a:prstGeom prst="downArrow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51520" y="1196752"/>
            <a:ext cx="2160240" cy="576064"/>
          </a:xfrm>
          <a:prstGeom prst="roundRect">
            <a:avLst/>
          </a:prstGeom>
          <a:solidFill>
            <a:srgbClr val="FF0000">
              <a:alpha val="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стратегия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19672" y="260648"/>
            <a:ext cx="6264696" cy="504056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МОДЕЛЬ ИНТЕГРАЦИИ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00192" y="1196752"/>
            <a:ext cx="2592288" cy="576064"/>
          </a:xfrm>
          <a:prstGeom prst="roundRect">
            <a:avLst/>
          </a:prstGeom>
          <a:solidFill>
            <a:srgbClr val="7030A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87824" y="1124744"/>
            <a:ext cx="2880320" cy="648072"/>
          </a:xfrm>
          <a:prstGeom prst="roundRect">
            <a:avLst/>
          </a:prstGeom>
          <a:solidFill>
            <a:srgbClr val="00B0F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6876256" y="764704"/>
            <a:ext cx="484632" cy="432048"/>
          </a:xfrm>
          <a:prstGeom prst="downArrow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283968" y="764704"/>
            <a:ext cx="484632" cy="360040"/>
          </a:xfrm>
          <a:prstGeom prst="downArrow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1763688" y="764704"/>
            <a:ext cx="484632" cy="432048"/>
          </a:xfrm>
          <a:prstGeom prst="downArrow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1520" y="1988840"/>
            <a:ext cx="2232248" cy="1800200"/>
          </a:xfrm>
          <a:prstGeom prst="roundRect">
            <a:avLst/>
          </a:prstGeom>
          <a:solidFill>
            <a:srgbClr val="FF0000">
              <a:alpha val="1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аналитика: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запрос работодателей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состав и диагностика контингента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1520" y="4077072"/>
            <a:ext cx="2196752" cy="504056"/>
          </a:xfrm>
          <a:prstGeom prst="roundRect">
            <a:avLst/>
          </a:prstGeom>
          <a:solidFill>
            <a:srgbClr val="FF0000">
              <a:alpha val="1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целеполагание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3528" y="5013176"/>
            <a:ext cx="2160240" cy="1440160"/>
          </a:xfrm>
          <a:prstGeom prst="roundRect">
            <a:avLst/>
          </a:prstGeom>
          <a:solidFill>
            <a:srgbClr val="FF0000">
              <a:alpha val="1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стратегия реализации содержания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 rot="21413273">
            <a:off x="1135428" y="1782057"/>
            <a:ext cx="345956" cy="201627"/>
          </a:xfrm>
          <a:prstGeom prst="downArrow">
            <a:avLst>
              <a:gd name="adj1" fmla="val 1197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21413273">
            <a:off x="1118888" y="3798732"/>
            <a:ext cx="364439" cy="272736"/>
          </a:xfrm>
          <a:prstGeom prst="downArrow">
            <a:avLst>
              <a:gd name="adj1" fmla="val 1197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21413273">
            <a:off x="1191218" y="4588855"/>
            <a:ext cx="296075" cy="420680"/>
          </a:xfrm>
          <a:prstGeom prst="downArrow">
            <a:avLst>
              <a:gd name="adj1" fmla="val 1197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915816" y="2060847"/>
            <a:ext cx="3096344" cy="1268585"/>
          </a:xfrm>
          <a:prstGeom prst="roundRect">
            <a:avLst/>
          </a:prstGeom>
          <a:solidFill>
            <a:schemeClr val="accent1">
              <a:lumMod val="40000"/>
              <a:lumOff val="6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«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Молодой учитель в пространстве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возможностей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низ 19"/>
          <p:cNvSpPr/>
          <p:nvPr/>
        </p:nvSpPr>
        <p:spPr>
          <a:xfrm rot="21413273">
            <a:off x="4287293" y="1784462"/>
            <a:ext cx="436341" cy="268827"/>
          </a:xfrm>
          <a:prstGeom prst="downArrow">
            <a:avLst>
              <a:gd name="adj1" fmla="val 1197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682656" y="3935100"/>
            <a:ext cx="2304256" cy="1366108"/>
          </a:xfrm>
          <a:prstGeom prst="roundRect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 smtClean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b="1" dirty="0" smtClean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КПК «ИНТЕГРАЛ»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436096" y="4077072"/>
            <a:ext cx="2232248" cy="1008112"/>
          </a:xfrm>
          <a:prstGeom prst="roundRect">
            <a:avLst/>
          </a:prstGeom>
          <a:solidFill>
            <a:srgbClr val="92D05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социальная </a:t>
            </a:r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поддержка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499992" y="5301208"/>
            <a:ext cx="2232248" cy="1224136"/>
          </a:xfrm>
          <a:prstGeom prst="roundRect">
            <a:avLst/>
          </a:prstGeom>
          <a:solidFill>
            <a:srgbClr val="FFC00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общественная </a:t>
            </a:r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активность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АМП</a:t>
            </a:r>
          </a:p>
        </p:txBody>
      </p:sp>
      <p:sp>
        <p:nvSpPr>
          <p:cNvPr id="25" name="Стрелка вниз 24"/>
          <p:cNvSpPr/>
          <p:nvPr/>
        </p:nvSpPr>
        <p:spPr>
          <a:xfrm>
            <a:off x="5508104" y="3329432"/>
            <a:ext cx="504056" cy="675632"/>
          </a:xfrm>
          <a:prstGeom prst="downArrow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4860032" y="3329432"/>
            <a:ext cx="504056" cy="1899767"/>
          </a:xfrm>
          <a:prstGeom prst="downArrow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4001407" y="3329433"/>
            <a:ext cx="504056" cy="576064"/>
          </a:xfrm>
          <a:prstGeom prst="downArrow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156176" y="2204864"/>
            <a:ext cx="2808312" cy="1728192"/>
          </a:xfrm>
          <a:prstGeom prst="roundRect">
            <a:avLst/>
          </a:prstGeom>
          <a:solidFill>
            <a:srgbClr val="7030A0">
              <a:alpha val="1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календарный план  мероприятий по реализации модели (циклограмма)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трелка вниз 28"/>
          <p:cNvSpPr/>
          <p:nvPr/>
        </p:nvSpPr>
        <p:spPr>
          <a:xfrm>
            <a:off x="7092280" y="1772816"/>
            <a:ext cx="484632" cy="432048"/>
          </a:xfrm>
          <a:prstGeom prst="downArrow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>
            <a:off x="2483768" y="1268760"/>
            <a:ext cx="36004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>
            <a:off x="5868144" y="1268760"/>
            <a:ext cx="36004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252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11560" y="1772816"/>
            <a:ext cx="3888432" cy="720080"/>
          </a:xfrm>
          <a:prstGeom prst="roundRect">
            <a:avLst/>
          </a:prstGeom>
          <a:solidFill>
            <a:srgbClr val="FF0000">
              <a:alpha val="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стратегия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19672" y="260648"/>
            <a:ext cx="6264696" cy="914400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МОДЕЛЬ ИНТЕГРАЦИИ - часть1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1043608" y="2420888"/>
            <a:ext cx="484632" cy="576064"/>
          </a:xfrm>
          <a:prstGeom prst="downArrow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1560" y="2996952"/>
            <a:ext cx="2808312" cy="914400"/>
          </a:xfrm>
          <a:prstGeom prst="roundRect">
            <a:avLst/>
          </a:prstGeom>
          <a:solidFill>
            <a:srgbClr val="FF0000">
              <a:alpha val="1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запрос работодателей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475656" y="4437112"/>
            <a:ext cx="2520280" cy="914400"/>
          </a:xfrm>
          <a:prstGeom prst="roundRect">
            <a:avLst/>
          </a:prstGeom>
          <a:solidFill>
            <a:srgbClr val="FF0000">
              <a:alpha val="1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целеполагание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76056" y="4293096"/>
            <a:ext cx="3744416" cy="1058416"/>
          </a:xfrm>
          <a:prstGeom prst="roundRect">
            <a:avLst/>
          </a:prstGeom>
          <a:solidFill>
            <a:srgbClr val="FF0000">
              <a:alpha val="1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стратегия реализации содержания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2339752" y="1196752"/>
            <a:ext cx="484632" cy="576064"/>
          </a:xfrm>
          <a:prstGeom prst="downArrow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1907704" y="3933056"/>
            <a:ext cx="484632" cy="576064"/>
          </a:xfrm>
          <a:prstGeom prst="downArrow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16200000">
            <a:off x="4257676" y="4391396"/>
            <a:ext cx="484632" cy="1008112"/>
          </a:xfrm>
          <a:prstGeom prst="downArrow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207</TotalTime>
  <Words>450</Words>
  <Application>Microsoft Office PowerPoint</Application>
  <PresentationFormat>Экран (4:3)</PresentationFormat>
  <Paragraphs>129</Paragraphs>
  <Slides>34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6" baseType="lpstr">
      <vt:lpstr>Грань</vt:lpstr>
      <vt:lpstr>Acrobat Document</vt:lpstr>
      <vt:lpstr>  Модель сопровождения профессионального роста молодого педагога: пространство  возможностей</vt:lpstr>
      <vt:lpstr> ИМЦ –  региональная опытно-экспериментальная площадка по теме   «Создание вариативной модели интеграции молодых педагогов в профессию»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Соглашения о сотрудничестве   ИМЦ Василеостровского района  и  - Колледжа №1 имени Н.А.Некрасова - Фонда поддержки образования «гимназический союз России» - СПб ИТМО   </vt:lpstr>
      <vt:lpstr>Презентация PowerPoint</vt:lpstr>
      <vt:lpstr>Презентация PowerPoint</vt:lpstr>
      <vt:lpstr>Проект «Молодой учитель в пространстве возможностей» – 1 год</vt:lpstr>
      <vt:lpstr>матрица         «  ИНТЕГРАЛ  «</vt:lpstr>
      <vt:lpstr>Презентация PowerPoint</vt:lpstr>
      <vt:lpstr>В чем ВЫ видите свои перспективы на  ближайшие три года…(%)</vt:lpstr>
      <vt:lpstr>Матрица «ИНТЕГРАЛ» </vt:lpstr>
      <vt:lpstr>Почему «ИНТЕГРАЛ»  ∫  ?</vt:lpstr>
      <vt:lpstr>Презентация PowerPoint</vt:lpstr>
      <vt:lpstr>Презентация PowerPoint</vt:lpstr>
      <vt:lpstr> с 2014 года совместный проект Педагогического колледжа № 1 имени Н.А.Некрасова и ГБУ ДППО ЦПКС «ИМЦ» Василеостровского района  Будущий учитель в пространстве возможностей  (Надежда педагогического сообщества)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VorobievaLO</cp:lastModifiedBy>
  <cp:revision>46</cp:revision>
  <dcterms:modified xsi:type="dcterms:W3CDTF">2017-07-19T12:13:02Z</dcterms:modified>
</cp:coreProperties>
</file>